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6" r:id="rId11"/>
    <p:sldId id="267" r:id="rId12"/>
    <p:sldId id="265"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290"/>
    <p:restoredTop sz="80536"/>
  </p:normalViewPr>
  <p:slideViewPr>
    <p:cSldViewPr snapToGrid="0" snapToObjects="1">
      <p:cViewPr varScale="1">
        <p:scale>
          <a:sx n="64" d="100"/>
          <a:sy n="64" d="100"/>
        </p:scale>
        <p:origin x="184" y="4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035A48-2428-1D4B-A486-46BCE2D2E35A}" type="datetimeFigureOut">
              <a:rPr kumimoji="1" lang="zh-CN" altLang="en-US" smtClean="0"/>
              <a:t>15/12/8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4C7021-0401-154A-8DE9-E488B494E29B}" type="slidenum">
              <a:rPr kumimoji="1" lang="zh-CN" altLang="en-US" smtClean="0"/>
              <a:t>‹#›</a:t>
            </a:fld>
            <a:endParaRPr kumimoji="1" lang="zh-CN" altLang="en-US"/>
          </a:p>
        </p:txBody>
      </p:sp>
    </p:spTree>
    <p:extLst>
      <p:ext uri="{BB962C8B-B14F-4D97-AF65-F5344CB8AC3E}">
        <p14:creationId xmlns:p14="http://schemas.microsoft.com/office/powerpoint/2010/main" val="1286238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F64C7021-0401-154A-8DE9-E488B494E29B}" type="slidenum">
              <a:rPr kumimoji="1" lang="zh-CN" altLang="en-US" smtClean="0"/>
              <a:t>1</a:t>
            </a:fld>
            <a:endParaRPr kumimoji="1" lang="zh-CN" altLang="en-US"/>
          </a:p>
        </p:txBody>
      </p:sp>
    </p:spTree>
    <p:extLst>
      <p:ext uri="{BB962C8B-B14F-4D97-AF65-F5344CB8AC3E}">
        <p14:creationId xmlns:p14="http://schemas.microsoft.com/office/powerpoint/2010/main" val="1305364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Our final project is about fire emergency happened in Seattle from 2012 to 2015. The existence of fire changes our life and behavior. We need fire to cook, to keep warm and fire is also necessary in manufacture. But if people are not cautious about fire, it may lead to disasters. Each year people die or are seriously injured as a result of fires at work. Besides loss of life, fire costs people millions of money from damage of property, loss of business, fire compensation and insurance premiums. Many of these fires can be avoided by taking fire precautions. If a fire breaks out a lot of the effects can be minimized by having effective controls and procedures in place. This project therefore intends to make an assessment of the factors influencing fire disaster preparedness. We consider that our analysis may provide valuable information to improve allocation of fire resources, and remind people about the fire prevention in effective ways.</a:t>
            </a:r>
            <a:r>
              <a:rPr lang="zh-CN" altLang="zh-CN" dirty="0" smtClean="0"/>
              <a:t> </a:t>
            </a:r>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F64C7021-0401-154A-8DE9-E488B494E29B}" type="slidenum">
              <a:rPr kumimoji="1" lang="zh-CN" altLang="en-US" smtClean="0"/>
              <a:t>3</a:t>
            </a:fld>
            <a:endParaRPr kumimoji="1" lang="zh-CN" altLang="en-US"/>
          </a:p>
        </p:txBody>
      </p:sp>
    </p:spTree>
    <p:extLst>
      <p:ext uri="{BB962C8B-B14F-4D97-AF65-F5344CB8AC3E}">
        <p14:creationId xmlns:p14="http://schemas.microsoft.com/office/powerpoint/2010/main" val="1233893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F64C7021-0401-154A-8DE9-E488B494E29B}" type="slidenum">
              <a:rPr kumimoji="1" lang="zh-CN" altLang="en-US" smtClean="0"/>
              <a:t>4</a:t>
            </a:fld>
            <a:endParaRPr kumimoji="1" lang="zh-CN" altLang="en-US"/>
          </a:p>
        </p:txBody>
      </p:sp>
    </p:spTree>
    <p:extLst>
      <p:ext uri="{BB962C8B-B14F-4D97-AF65-F5344CB8AC3E}">
        <p14:creationId xmlns:p14="http://schemas.microsoft.com/office/powerpoint/2010/main" val="84603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F64C7021-0401-154A-8DE9-E488B494E29B}" type="slidenum">
              <a:rPr kumimoji="1" lang="zh-CN" altLang="en-US" smtClean="0"/>
              <a:t>7</a:t>
            </a:fld>
            <a:endParaRPr kumimoji="1" lang="zh-CN" altLang="en-US"/>
          </a:p>
        </p:txBody>
      </p:sp>
    </p:spTree>
    <p:extLst>
      <p:ext uri="{BB962C8B-B14F-4D97-AF65-F5344CB8AC3E}">
        <p14:creationId xmlns:p14="http://schemas.microsoft.com/office/powerpoint/2010/main" val="1352227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12/8/15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12/8/15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和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12/8/15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12/8/15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20EBB0C4-6273-4C6E-B9BD-2EDC30F1CD52}" type="datetimeFigureOut">
              <a:rPr lang="en-US" dirty="0"/>
              <a:t>12/8/15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12/8/15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12/8/15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12/8/15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12/8/15</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12/8/15</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C9CAD897-D46E-4AD2-BD9B-49DD3E640873}" type="datetimeFigureOut">
              <a:rPr lang="en-US" dirty="0"/>
              <a:t>12/8/15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12/8/15</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pPr algn="ctr"/>
            <a:r>
              <a:rPr lang="en-US" altLang="zh-CN" sz="7200" b="1" dirty="0"/>
              <a:t>CS573 Data Visualization</a:t>
            </a:r>
            <a:r>
              <a:rPr lang="zh-CN" altLang="zh-CN" sz="7200" dirty="0"/>
              <a:t/>
            </a:r>
            <a:br>
              <a:rPr lang="zh-CN" altLang="zh-CN" sz="7200" dirty="0"/>
            </a:br>
            <a:r>
              <a:rPr lang="en-US" altLang="zh-CN" sz="7200" b="1" dirty="0"/>
              <a:t>Final </a:t>
            </a:r>
            <a:r>
              <a:rPr lang="en-US" altLang="zh-CN" sz="7200" b="1" dirty="0" smtClean="0"/>
              <a:t>Project</a:t>
            </a:r>
            <a:r>
              <a:rPr lang="en-US" altLang="zh-CN" sz="7200" dirty="0"/>
              <a:t> </a:t>
            </a:r>
            <a:r>
              <a:rPr lang="en-US" altLang="zh-CN" sz="3200" dirty="0" smtClean="0"/>
              <a:t>-- Public Safety:  911-Calls</a:t>
            </a:r>
            <a:r>
              <a:rPr lang="zh-CN" altLang="zh-CN" sz="3200" dirty="0" smtClean="0"/>
              <a:t> </a:t>
            </a:r>
            <a:endParaRPr kumimoji="1" lang="zh-CN" altLang="en-US" sz="3200" dirty="0"/>
          </a:p>
        </p:txBody>
      </p:sp>
      <p:sp>
        <p:nvSpPr>
          <p:cNvPr id="3" name="副标题 2"/>
          <p:cNvSpPr>
            <a:spLocks noGrp="1"/>
          </p:cNvSpPr>
          <p:nvPr>
            <p:ph type="subTitle" idx="1"/>
          </p:nvPr>
        </p:nvSpPr>
        <p:spPr/>
        <p:txBody>
          <a:bodyPr/>
          <a:lstStyle/>
          <a:p>
            <a:pPr algn="r"/>
            <a:r>
              <a:rPr kumimoji="1" lang="en-US" altLang="zh-CN" dirty="0" smtClean="0"/>
              <a:t>Authors:</a:t>
            </a:r>
            <a:r>
              <a:rPr kumimoji="1" lang="zh-CN" altLang="en-US" dirty="0" smtClean="0"/>
              <a:t> </a:t>
            </a:r>
            <a:r>
              <a:rPr kumimoji="1" lang="en-US" altLang="zh-CN" dirty="0" err="1" smtClean="0"/>
              <a:t>Qianyun</a:t>
            </a:r>
            <a:r>
              <a:rPr kumimoji="1" lang="zh-CN" altLang="en-US" dirty="0" smtClean="0"/>
              <a:t> </a:t>
            </a:r>
            <a:r>
              <a:rPr kumimoji="1" lang="en-US" altLang="zh-CN" dirty="0" smtClean="0"/>
              <a:t>yang</a:t>
            </a:r>
            <a:endParaRPr kumimoji="1" lang="zh-CN" altLang="en-US" dirty="0" smtClean="0"/>
          </a:p>
          <a:p>
            <a:pPr algn="r"/>
            <a:r>
              <a:rPr kumimoji="1" lang="en-US" altLang="zh-CN" dirty="0" err="1" smtClean="0"/>
              <a:t>Qiuzhe</a:t>
            </a:r>
            <a:r>
              <a:rPr kumimoji="1" lang="zh-CN" altLang="en-US" dirty="0" smtClean="0"/>
              <a:t> </a:t>
            </a:r>
            <a:r>
              <a:rPr kumimoji="1" lang="en-US" altLang="zh-CN" dirty="0" smtClean="0"/>
              <a:t>Ma</a:t>
            </a:r>
            <a:endParaRPr kumimoji="1" lang="zh-CN" altLang="en-US" dirty="0"/>
          </a:p>
        </p:txBody>
      </p:sp>
      <p:pic>
        <p:nvPicPr>
          <p:cNvPr id="4" name="图片 3"/>
          <p:cNvPicPr/>
          <p:nvPr/>
        </p:nvPicPr>
        <p:blipFill>
          <a:blip r:embed="rId3">
            <a:extLst>
              <a:ext uri="{28A0092B-C50C-407E-A947-70E740481C1C}">
                <a14:useLocalDpi xmlns:a14="http://schemas.microsoft.com/office/drawing/2010/main" val="0"/>
              </a:ext>
            </a:extLst>
          </a:blip>
          <a:srcRect/>
          <a:stretch>
            <a:fillRect/>
          </a:stretch>
        </p:blipFill>
        <p:spPr bwMode="auto">
          <a:xfrm>
            <a:off x="3491230" y="628444"/>
            <a:ext cx="5270500" cy="1393825"/>
          </a:xfrm>
          <a:prstGeom prst="rect">
            <a:avLst/>
          </a:prstGeom>
          <a:noFill/>
          <a:ln>
            <a:noFill/>
          </a:ln>
        </p:spPr>
      </p:pic>
    </p:spTree>
    <p:extLst>
      <p:ext uri="{BB962C8B-B14F-4D97-AF65-F5344CB8AC3E}">
        <p14:creationId xmlns:p14="http://schemas.microsoft.com/office/powerpoint/2010/main" val="14319821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b="1" i="1" dirty="0"/>
              <a:t>Area chart with brush shows time varying specific </a:t>
            </a:r>
            <a:r>
              <a:rPr lang="en-US" altLang="zh-CN" b="1" i="1" dirty="0" smtClean="0"/>
              <a:t>type</a:t>
            </a:r>
            <a:endParaRPr kumimoji="1" lang="zh-CN" altLang="en-US" dirty="0"/>
          </a:p>
        </p:txBody>
      </p:sp>
      <p:pic>
        <p:nvPicPr>
          <p:cNvPr id="4" name="内容占位符 3"/>
          <p:cNvPicPr>
            <a:picLocks noGrp="1"/>
          </p:cNvPicPr>
          <p:nvPr>
            <p:ph idx="1"/>
          </p:nvPr>
        </p:nvPicPr>
        <p:blipFill>
          <a:blip r:embed="rId2"/>
          <a:stretch>
            <a:fillRect/>
          </a:stretch>
        </p:blipFill>
        <p:spPr>
          <a:xfrm>
            <a:off x="650928" y="1737360"/>
            <a:ext cx="7315464" cy="3528329"/>
          </a:xfrm>
          <a:prstGeom prst="rect">
            <a:avLst/>
          </a:prstGeom>
        </p:spPr>
      </p:pic>
      <p:pic>
        <p:nvPicPr>
          <p:cNvPr id="5" name="图片 4"/>
          <p:cNvPicPr/>
          <p:nvPr/>
        </p:nvPicPr>
        <p:blipFill>
          <a:blip r:embed="rId3"/>
          <a:stretch>
            <a:fillRect/>
          </a:stretch>
        </p:blipFill>
        <p:spPr>
          <a:xfrm>
            <a:off x="5269424" y="2727702"/>
            <a:ext cx="6789807" cy="3497332"/>
          </a:xfrm>
          <a:prstGeom prst="rect">
            <a:avLst/>
          </a:prstGeom>
        </p:spPr>
      </p:pic>
    </p:spTree>
    <p:extLst>
      <p:ext uri="{BB962C8B-B14F-4D97-AF65-F5344CB8AC3E}">
        <p14:creationId xmlns:p14="http://schemas.microsoft.com/office/powerpoint/2010/main" val="206216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i="1" dirty="0" smtClean="0"/>
              <a:t>Points Maps</a:t>
            </a:r>
            <a:r>
              <a:rPr lang="zh-CN" altLang="zh-CN" dirty="0" smtClean="0"/>
              <a:t> </a:t>
            </a:r>
            <a:r>
              <a:rPr lang="en-US" altLang="zh-CN" dirty="0" smtClean="0"/>
              <a:t>-- </a:t>
            </a:r>
            <a:r>
              <a:rPr lang="en-US" altLang="zh-CN" b="1" i="1" dirty="0" smtClean="0"/>
              <a:t>Fire </a:t>
            </a:r>
            <a:r>
              <a:rPr lang="en-US" altLang="zh-CN" b="1" i="1" dirty="0"/>
              <a:t>incident density</a:t>
            </a:r>
            <a:r>
              <a:rPr lang="zh-CN" altLang="zh-CN" dirty="0"/>
              <a:t> </a:t>
            </a:r>
            <a:endParaRPr kumimoji="1" lang="zh-CN" altLang="en-US" dirty="0"/>
          </a:p>
        </p:txBody>
      </p:sp>
      <p:sp>
        <p:nvSpPr>
          <p:cNvPr id="3" name="内容占位符 2"/>
          <p:cNvSpPr>
            <a:spLocks noGrp="1"/>
          </p:cNvSpPr>
          <p:nvPr>
            <p:ph idx="1"/>
          </p:nvPr>
        </p:nvSpPr>
        <p:spPr/>
        <p:txBody>
          <a:bodyPr>
            <a:normAutofit/>
          </a:bodyPr>
          <a:lstStyle/>
          <a:p>
            <a:r>
              <a:rPr lang="en-US" altLang="zh-CN" sz="2800" b="1" i="1" dirty="0" smtClean="0"/>
              <a:t> </a:t>
            </a:r>
            <a:endParaRPr kumimoji="1" lang="zh-CN" altLang="en-US" sz="2800" dirty="0"/>
          </a:p>
        </p:txBody>
      </p:sp>
      <p:pic>
        <p:nvPicPr>
          <p:cNvPr id="7" name="图片 6"/>
          <p:cNvPicPr>
            <a:picLocks noChangeAspect="1"/>
          </p:cNvPicPr>
          <p:nvPr/>
        </p:nvPicPr>
        <p:blipFill>
          <a:blip r:embed="rId2"/>
          <a:stretch>
            <a:fillRect/>
          </a:stretch>
        </p:blipFill>
        <p:spPr>
          <a:xfrm>
            <a:off x="215663" y="556423"/>
            <a:ext cx="4244577" cy="4121827"/>
          </a:xfrm>
          <a:prstGeom prst="rect">
            <a:avLst/>
          </a:prstGeom>
        </p:spPr>
      </p:pic>
      <p:pic>
        <p:nvPicPr>
          <p:cNvPr id="8" name="图片 7"/>
          <p:cNvPicPr>
            <a:picLocks noChangeAspect="1"/>
          </p:cNvPicPr>
          <p:nvPr/>
        </p:nvPicPr>
        <p:blipFill>
          <a:blip r:embed="rId3"/>
          <a:stretch>
            <a:fillRect/>
          </a:stretch>
        </p:blipFill>
        <p:spPr>
          <a:xfrm>
            <a:off x="3726810" y="3188116"/>
            <a:ext cx="5079784" cy="2980267"/>
          </a:xfrm>
          <a:prstGeom prst="rect">
            <a:avLst/>
          </a:prstGeom>
        </p:spPr>
      </p:pic>
      <p:pic>
        <p:nvPicPr>
          <p:cNvPr id="9" name="图片 8"/>
          <p:cNvPicPr>
            <a:picLocks noChangeAspect="1"/>
          </p:cNvPicPr>
          <p:nvPr/>
        </p:nvPicPr>
        <p:blipFill>
          <a:blip r:embed="rId4"/>
          <a:stretch>
            <a:fillRect/>
          </a:stretch>
        </p:blipFill>
        <p:spPr>
          <a:xfrm>
            <a:off x="7796737" y="0"/>
            <a:ext cx="4368800" cy="6832600"/>
          </a:xfrm>
          <a:prstGeom prst="rect">
            <a:avLst/>
          </a:prstGeom>
        </p:spPr>
      </p:pic>
    </p:spTree>
    <p:extLst>
      <p:ext uri="{BB962C8B-B14F-4D97-AF65-F5344CB8AC3E}">
        <p14:creationId xmlns:p14="http://schemas.microsoft.com/office/powerpoint/2010/main" val="1823741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Work needs to be done later</a:t>
            </a:r>
            <a:r>
              <a:rPr lang="zh-CN" altLang="zh-CN" dirty="0"/>
              <a:t> </a:t>
            </a:r>
            <a:endParaRPr kumimoji="1" lang="zh-CN" altLang="en-US" dirty="0"/>
          </a:p>
        </p:txBody>
      </p:sp>
      <p:sp>
        <p:nvSpPr>
          <p:cNvPr id="5" name="内容占位符 4"/>
          <p:cNvSpPr>
            <a:spLocks noGrp="1"/>
          </p:cNvSpPr>
          <p:nvPr>
            <p:ph idx="1"/>
          </p:nvPr>
        </p:nvSpPr>
        <p:spPr/>
        <p:txBody>
          <a:bodyPr/>
          <a:lstStyle/>
          <a:p>
            <a:pPr>
              <a:buFont typeface="Wingdings" charset="2"/>
              <a:buChar char="l"/>
            </a:pPr>
            <a:r>
              <a:rPr kumimoji="1" lang="en-US" altLang="zh-CN" sz="2400" dirty="0" smtClean="0"/>
              <a:t>  For bar chart, add a selection button, an example is here.</a:t>
            </a:r>
          </a:p>
          <a:p>
            <a:pPr>
              <a:buFont typeface="Wingdings" charset="2"/>
              <a:buChar char="l"/>
            </a:pPr>
            <a:r>
              <a:rPr kumimoji="1" lang="en-US" altLang="zh-CN" dirty="0"/>
              <a:t> </a:t>
            </a:r>
            <a:r>
              <a:rPr kumimoji="1" lang="en-US" altLang="zh-CN" dirty="0" smtClean="0"/>
              <a:t>  </a:t>
            </a:r>
            <a:r>
              <a:rPr kumimoji="1" lang="en-US" altLang="zh-CN" sz="2400" dirty="0" smtClean="0"/>
              <a:t>Change the color of area chart. </a:t>
            </a:r>
          </a:p>
          <a:p>
            <a:pPr>
              <a:buFont typeface="Wingdings" charset="2"/>
              <a:buChar char="l"/>
            </a:pPr>
            <a:r>
              <a:rPr kumimoji="1" lang="en-US" altLang="zh-CN" sz="2400" dirty="0"/>
              <a:t> </a:t>
            </a:r>
            <a:r>
              <a:rPr kumimoji="1" lang="en-US" altLang="zh-CN" sz="2400" dirty="0" smtClean="0"/>
              <a:t> Population density map for Seattle.</a:t>
            </a:r>
          </a:p>
          <a:p>
            <a:pPr>
              <a:buFont typeface="Wingdings" charset="2"/>
              <a:buChar char="l"/>
            </a:pPr>
            <a:r>
              <a:rPr kumimoji="1" lang="en-US" altLang="zh-CN" sz="2400" dirty="0" smtClean="0"/>
              <a:t>  Aggregate the four parts together and </a:t>
            </a:r>
          </a:p>
          <a:p>
            <a:pPr marL="0" indent="0">
              <a:buNone/>
            </a:pPr>
            <a:r>
              <a:rPr kumimoji="1" lang="en-US" altLang="zh-CN" sz="2400" dirty="0"/>
              <a:t> </a:t>
            </a:r>
            <a:r>
              <a:rPr kumimoji="1" lang="en-US" altLang="zh-CN" sz="2400" dirty="0" smtClean="0"/>
              <a:t>    design the website in a better order. </a:t>
            </a:r>
            <a:endParaRPr kumimoji="1" lang="en-US" altLang="zh-CN" sz="2400" dirty="0"/>
          </a:p>
        </p:txBody>
      </p:sp>
      <p:pic>
        <p:nvPicPr>
          <p:cNvPr id="6" name="图片 5"/>
          <p:cNvPicPr/>
          <p:nvPr/>
        </p:nvPicPr>
        <p:blipFill>
          <a:blip r:embed="rId2"/>
          <a:stretch>
            <a:fillRect/>
          </a:stretch>
        </p:blipFill>
        <p:spPr>
          <a:xfrm>
            <a:off x="7164845" y="2383411"/>
            <a:ext cx="3789357" cy="1889358"/>
          </a:xfrm>
          <a:prstGeom prst="rect">
            <a:avLst/>
          </a:prstGeom>
        </p:spPr>
      </p:pic>
    </p:spTree>
    <p:extLst>
      <p:ext uri="{BB962C8B-B14F-4D97-AF65-F5344CB8AC3E}">
        <p14:creationId xmlns:p14="http://schemas.microsoft.com/office/powerpoint/2010/main" val="5859761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54265" y="2061273"/>
            <a:ext cx="7950630" cy="1107996"/>
          </a:xfrm>
          <a:prstGeom prst="rect">
            <a:avLst/>
          </a:prstGeom>
          <a:noFill/>
        </p:spPr>
        <p:txBody>
          <a:bodyPr wrap="square" lIns="91440" tIns="45720" rIns="91440" bIns="45720">
            <a:spAutoFit/>
          </a:bodyPr>
          <a:lstStyle/>
          <a:p>
            <a:pPr algn="ctr"/>
            <a:r>
              <a:rPr lang="en-US" altLang="zh-CN" sz="6600" b="0" cap="none" spc="0" dirty="0" smtClean="0">
                <a:ln w="0"/>
                <a:solidFill>
                  <a:schemeClr val="accent1"/>
                </a:solidFill>
                <a:effectLst>
                  <a:outerShdw blurRad="38100" dist="25400" dir="5400000" algn="ctr" rotWithShape="0">
                    <a:srgbClr val="6E747A">
                      <a:alpha val="43000"/>
                    </a:srgbClr>
                  </a:outerShdw>
                </a:effectLst>
              </a:rPr>
              <a:t>Thank you!</a:t>
            </a:r>
            <a:endParaRPr lang="zh-CN" altLang="en-US" sz="66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7097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en-US" altLang="zh-CN" b="1" dirty="0"/>
              <a:t>Project Motivation and </a:t>
            </a:r>
            <a:r>
              <a:rPr lang="en-US" altLang="zh-CN" b="1" dirty="0" smtClean="0"/>
              <a:t>Objectives</a:t>
            </a:r>
            <a:endParaRPr kumimoji="1" lang="zh-CN" altLang="en-US" dirty="0"/>
          </a:p>
        </p:txBody>
      </p:sp>
      <p:sp>
        <p:nvSpPr>
          <p:cNvPr id="3" name="内容占位符 2"/>
          <p:cNvSpPr>
            <a:spLocks noGrp="1"/>
          </p:cNvSpPr>
          <p:nvPr>
            <p:ph idx="1"/>
          </p:nvPr>
        </p:nvSpPr>
        <p:spPr/>
        <p:txBody>
          <a:bodyPr>
            <a:normAutofit/>
          </a:bodyPr>
          <a:lstStyle/>
          <a:p>
            <a:pPr>
              <a:buFont typeface="Wingdings" charset="2"/>
              <a:buChar char="u"/>
            </a:pPr>
            <a:r>
              <a:rPr lang="zh-CN" altLang="en-US" sz="2800" b="1" dirty="0" smtClean="0"/>
              <a:t>   </a:t>
            </a:r>
            <a:r>
              <a:rPr lang="en-US" altLang="zh-CN" sz="2800" b="1" dirty="0" smtClean="0"/>
              <a:t>Background </a:t>
            </a:r>
            <a:r>
              <a:rPr lang="en-US" altLang="zh-CN" sz="2800" b="1" dirty="0"/>
              <a:t>and Motivation</a:t>
            </a:r>
            <a:r>
              <a:rPr lang="zh-CN" altLang="zh-CN" sz="2800" dirty="0"/>
              <a:t> </a:t>
            </a:r>
            <a:endParaRPr lang="zh-CN" altLang="en-US" sz="2800" dirty="0" smtClean="0"/>
          </a:p>
          <a:p>
            <a:pPr>
              <a:buFont typeface="Wingdings" charset="2"/>
              <a:buChar char="u"/>
            </a:pPr>
            <a:r>
              <a:rPr kumimoji="1" lang="zh-CN" altLang="en-US" sz="2800" dirty="0"/>
              <a:t> </a:t>
            </a:r>
            <a:r>
              <a:rPr kumimoji="1" lang="zh-CN" altLang="en-US" sz="2800" dirty="0" smtClean="0"/>
              <a:t>  </a:t>
            </a:r>
            <a:r>
              <a:rPr lang="en-US" altLang="zh-CN" sz="2800" b="1" dirty="0"/>
              <a:t>Project Objectives</a:t>
            </a:r>
            <a:endParaRPr lang="zh-CN" altLang="zh-CN" sz="2800" dirty="0"/>
          </a:p>
          <a:p>
            <a:pPr>
              <a:buFont typeface="Wingdings" charset="2"/>
              <a:buChar char="u"/>
            </a:pPr>
            <a:endParaRPr kumimoji="1" lang="zh-CN" altLang="en-US" sz="2800" dirty="0"/>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5703570" y="2341880"/>
            <a:ext cx="5452110" cy="3952240"/>
          </a:xfrm>
          <a:prstGeom prst="rect">
            <a:avLst/>
          </a:prstGeom>
          <a:noFill/>
          <a:ln>
            <a:noFill/>
          </a:ln>
        </p:spPr>
      </p:pic>
    </p:spTree>
    <p:extLst>
      <p:ext uri="{BB962C8B-B14F-4D97-AF65-F5344CB8AC3E}">
        <p14:creationId xmlns:p14="http://schemas.microsoft.com/office/powerpoint/2010/main" val="12629395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Background and </a:t>
            </a:r>
            <a:r>
              <a:rPr lang="en-US" altLang="zh-CN" b="1" dirty="0" smtClean="0"/>
              <a:t>Motivation</a:t>
            </a:r>
            <a:endParaRPr kumimoji="1" lang="zh-CN" altLang="en-US" dirty="0"/>
          </a:p>
        </p:txBody>
      </p:sp>
      <p:sp>
        <p:nvSpPr>
          <p:cNvPr id="3" name="内容占位符 2"/>
          <p:cNvSpPr>
            <a:spLocks noGrp="1"/>
          </p:cNvSpPr>
          <p:nvPr>
            <p:ph idx="1"/>
          </p:nvPr>
        </p:nvSpPr>
        <p:spPr/>
        <p:txBody>
          <a:bodyPr/>
          <a:lstStyle/>
          <a:p>
            <a:pPr>
              <a:buFont typeface="Wingdings" charset="2"/>
              <a:buChar char="l"/>
            </a:pPr>
            <a:r>
              <a:rPr lang="zh-CN" altLang="en-US" dirty="0" smtClean="0"/>
              <a:t>   </a:t>
            </a:r>
            <a:r>
              <a:rPr lang="en-US" altLang="zh-CN" sz="2400" dirty="0"/>
              <a:t>F</a:t>
            </a:r>
            <a:r>
              <a:rPr lang="en-US" altLang="zh-CN" sz="2400" dirty="0" smtClean="0"/>
              <a:t>ire </a:t>
            </a:r>
            <a:r>
              <a:rPr lang="en-US" altLang="zh-CN" sz="2400" dirty="0"/>
              <a:t>emergency happened in Seattle from 2012 to 2015. </a:t>
            </a:r>
            <a:endParaRPr lang="zh-CN" altLang="en-US" sz="2400" dirty="0" smtClean="0"/>
          </a:p>
          <a:p>
            <a:pPr>
              <a:buFont typeface="Wingdings" charset="2"/>
              <a:buChar char="l"/>
            </a:pPr>
            <a:r>
              <a:rPr kumimoji="1" lang="zh-CN" altLang="en-US" sz="2400" dirty="0"/>
              <a:t> </a:t>
            </a:r>
            <a:r>
              <a:rPr kumimoji="1" lang="zh-CN" altLang="en-US" sz="2400" dirty="0" smtClean="0"/>
              <a:t> </a:t>
            </a:r>
            <a:r>
              <a:rPr kumimoji="1" lang="en-US" altLang="zh-CN" sz="2400" dirty="0" smtClean="0"/>
              <a:t>Each</a:t>
            </a:r>
            <a:r>
              <a:rPr kumimoji="1" lang="zh-CN" altLang="en-US" sz="2400" dirty="0" smtClean="0"/>
              <a:t> </a:t>
            </a:r>
            <a:r>
              <a:rPr kumimoji="1" lang="en-US" altLang="zh-CN" sz="2400" dirty="0"/>
              <a:t>year people die or are seriously </a:t>
            </a:r>
            <a:r>
              <a:rPr kumimoji="1" lang="en-US" altLang="zh-CN" sz="2400" dirty="0" smtClean="0"/>
              <a:t>injured,</a:t>
            </a:r>
            <a:r>
              <a:rPr kumimoji="1" lang="zh-CN" altLang="en-US" sz="2400" dirty="0" smtClean="0"/>
              <a:t> </a:t>
            </a:r>
            <a:r>
              <a:rPr kumimoji="1" lang="en-US" altLang="zh-CN" sz="2400" dirty="0" smtClean="0"/>
              <a:t>damage</a:t>
            </a:r>
            <a:r>
              <a:rPr kumimoji="1" lang="zh-CN" altLang="en-US" sz="2400" dirty="0" smtClean="0"/>
              <a:t> </a:t>
            </a:r>
            <a:r>
              <a:rPr kumimoji="1" lang="en-US" altLang="zh-CN" sz="2400" dirty="0" smtClean="0"/>
              <a:t>of</a:t>
            </a:r>
            <a:r>
              <a:rPr kumimoji="1" lang="zh-CN" altLang="en-US" sz="2400" dirty="0" smtClean="0"/>
              <a:t> </a:t>
            </a:r>
            <a:r>
              <a:rPr kumimoji="1" lang="en-US" altLang="zh-CN" sz="2400" dirty="0" smtClean="0"/>
              <a:t>property,</a:t>
            </a:r>
            <a:r>
              <a:rPr kumimoji="1" lang="zh-CN" altLang="en-US" sz="2400" dirty="0" smtClean="0"/>
              <a:t> </a:t>
            </a:r>
            <a:r>
              <a:rPr kumimoji="1" lang="en-US" altLang="zh-CN" sz="2400" dirty="0" smtClean="0"/>
              <a:t>loss</a:t>
            </a:r>
            <a:r>
              <a:rPr kumimoji="1" lang="zh-CN" altLang="en-US" sz="2400" dirty="0" smtClean="0"/>
              <a:t> </a:t>
            </a:r>
            <a:r>
              <a:rPr kumimoji="1" lang="en-US" altLang="zh-CN" sz="2400" dirty="0" smtClean="0"/>
              <a:t>of</a:t>
            </a:r>
            <a:r>
              <a:rPr kumimoji="1" lang="zh-CN" altLang="en-US" sz="2400" dirty="0" smtClean="0"/>
              <a:t> </a:t>
            </a:r>
          </a:p>
          <a:p>
            <a:pPr marL="0" indent="0">
              <a:buNone/>
            </a:pPr>
            <a:r>
              <a:rPr kumimoji="1" lang="zh-CN" altLang="en-US" sz="2400" dirty="0"/>
              <a:t> </a:t>
            </a:r>
            <a:r>
              <a:rPr kumimoji="1" lang="zh-CN" altLang="en-US" sz="2400" dirty="0" smtClean="0"/>
              <a:t>     </a:t>
            </a:r>
            <a:r>
              <a:rPr kumimoji="1" lang="en-US" altLang="zh-CN" sz="2400" dirty="0" smtClean="0"/>
              <a:t>business</a:t>
            </a:r>
            <a:endParaRPr kumimoji="1" lang="zh-CN" altLang="en-US" sz="2400" dirty="0" smtClean="0"/>
          </a:p>
          <a:p>
            <a:pPr>
              <a:buFont typeface="Wingdings" charset="2"/>
              <a:buChar char="l"/>
            </a:pPr>
            <a:r>
              <a:rPr kumimoji="1" lang="zh-CN" altLang="en-US" dirty="0" smtClean="0"/>
              <a:t>    </a:t>
            </a:r>
            <a:r>
              <a:rPr kumimoji="1" lang="en-US" altLang="zh-CN" sz="2400" dirty="0" smtClean="0"/>
              <a:t>Many </a:t>
            </a:r>
            <a:r>
              <a:rPr kumimoji="1" lang="en-US" altLang="zh-CN" sz="2400" dirty="0"/>
              <a:t>of these fires can be avoided by taking fire precautions. </a:t>
            </a:r>
            <a:r>
              <a:rPr kumimoji="1" lang="zh-CN" altLang="en-US" sz="2400" dirty="0" smtClean="0"/>
              <a:t> </a:t>
            </a:r>
          </a:p>
          <a:p>
            <a:pPr>
              <a:buFont typeface="Wingdings" charset="2"/>
              <a:buChar char="l"/>
            </a:pPr>
            <a:r>
              <a:rPr lang="zh-CN" altLang="en-US" dirty="0"/>
              <a:t> </a:t>
            </a:r>
            <a:r>
              <a:rPr lang="zh-CN" altLang="en-US" dirty="0" smtClean="0"/>
              <a:t>   </a:t>
            </a:r>
            <a:r>
              <a:rPr lang="en-US" altLang="zh-CN" sz="2400" dirty="0" smtClean="0"/>
              <a:t>Our</a:t>
            </a:r>
            <a:r>
              <a:rPr lang="zh-CN" altLang="en-US" sz="2400" dirty="0" smtClean="0"/>
              <a:t> </a:t>
            </a:r>
            <a:r>
              <a:rPr lang="en-US" altLang="zh-CN" sz="2400" dirty="0" smtClean="0"/>
              <a:t>analysis </a:t>
            </a:r>
            <a:r>
              <a:rPr lang="en-US" altLang="zh-CN" sz="2400" dirty="0"/>
              <a:t>may provide valuable information to improve allocation of </a:t>
            </a:r>
            <a:r>
              <a:rPr lang="en-US" altLang="zh-CN" sz="2400" dirty="0" smtClean="0"/>
              <a:t>fire</a:t>
            </a:r>
            <a:endParaRPr lang="zh-CN" altLang="en-US" sz="2400" dirty="0" smtClean="0"/>
          </a:p>
          <a:p>
            <a:pPr marL="0" indent="0">
              <a:buNone/>
            </a:pPr>
            <a:r>
              <a:rPr lang="zh-CN" altLang="en-US" sz="2400" dirty="0"/>
              <a:t> </a:t>
            </a:r>
            <a:r>
              <a:rPr lang="zh-CN" altLang="en-US" sz="2400" dirty="0" smtClean="0"/>
              <a:t>  </a:t>
            </a:r>
            <a:r>
              <a:rPr lang="en-US" altLang="zh-CN" sz="2400" dirty="0" smtClean="0"/>
              <a:t> </a:t>
            </a:r>
            <a:r>
              <a:rPr lang="zh-CN" altLang="en-US" sz="2400" dirty="0" smtClean="0"/>
              <a:t>  </a:t>
            </a:r>
            <a:r>
              <a:rPr lang="en-US" altLang="zh-CN" sz="2400" dirty="0" smtClean="0"/>
              <a:t>resources</a:t>
            </a:r>
            <a:r>
              <a:rPr lang="en-US" altLang="zh-CN" sz="2400" dirty="0"/>
              <a:t>, and remind people about the fire prevention in effective ways.</a:t>
            </a:r>
            <a:r>
              <a:rPr lang="zh-CN" altLang="zh-CN" sz="2400" dirty="0"/>
              <a:t> </a:t>
            </a:r>
            <a:endParaRPr kumimoji="1" lang="zh-CN" altLang="en-US" sz="2400" dirty="0"/>
          </a:p>
        </p:txBody>
      </p:sp>
    </p:spTree>
    <p:extLst>
      <p:ext uri="{BB962C8B-B14F-4D97-AF65-F5344CB8AC3E}">
        <p14:creationId xmlns:p14="http://schemas.microsoft.com/office/powerpoint/2010/main" val="8288730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Datasets</a:t>
            </a:r>
            <a:endParaRPr kumimoji="1" lang="zh-CN" altLang="en-US" dirty="0"/>
          </a:p>
        </p:txBody>
      </p:sp>
      <p:sp>
        <p:nvSpPr>
          <p:cNvPr id="3" name="内容占位符 2"/>
          <p:cNvSpPr>
            <a:spLocks noGrp="1"/>
          </p:cNvSpPr>
          <p:nvPr>
            <p:ph idx="1"/>
          </p:nvPr>
        </p:nvSpPr>
        <p:spPr/>
        <p:txBody>
          <a:bodyPr/>
          <a:lstStyle/>
          <a:p>
            <a:pPr>
              <a:buFont typeface="Wingdings" charset="2"/>
              <a:buChar char="l"/>
            </a:pPr>
            <a:r>
              <a:rPr kumimoji="1" lang="en-US" altLang="zh-CN" dirty="0" smtClean="0"/>
              <a:t>   </a:t>
            </a:r>
            <a:r>
              <a:rPr lang="en-US" altLang="zh-CN" sz="2400" dirty="0"/>
              <a:t>Seattle Real Time Fire 911 </a:t>
            </a:r>
            <a:r>
              <a:rPr lang="en-US" altLang="zh-CN" sz="2400" dirty="0" smtClean="0"/>
              <a:t>calls</a:t>
            </a:r>
          </a:p>
          <a:p>
            <a:pPr>
              <a:buFont typeface="Wingdings" charset="2"/>
              <a:buChar char="l"/>
            </a:pPr>
            <a:r>
              <a:rPr kumimoji="1" lang="en-US" altLang="zh-CN" sz="2400" dirty="0"/>
              <a:t> </a:t>
            </a:r>
            <a:r>
              <a:rPr kumimoji="1" lang="en-US" altLang="zh-CN" sz="2400" dirty="0" smtClean="0"/>
              <a:t> </a:t>
            </a:r>
            <a:r>
              <a:rPr lang="en-US" altLang="zh-CN" sz="2400" dirty="0"/>
              <a:t>Seattle Map </a:t>
            </a:r>
            <a:endParaRPr lang="en-US" altLang="zh-CN" sz="2400" dirty="0" smtClean="0"/>
          </a:p>
          <a:p>
            <a:pPr>
              <a:buFont typeface="Wingdings" charset="2"/>
              <a:buChar char="l"/>
            </a:pPr>
            <a:r>
              <a:rPr kumimoji="1" lang="en-US" altLang="zh-CN" sz="2400" dirty="0"/>
              <a:t> </a:t>
            </a:r>
            <a:r>
              <a:rPr kumimoji="1" lang="en-US" altLang="zh-CN" sz="2400" dirty="0" smtClean="0"/>
              <a:t> </a:t>
            </a:r>
            <a:r>
              <a:rPr lang="en-US" altLang="zh-CN" sz="2400" dirty="0" smtClean="0"/>
              <a:t>Seattle Population</a:t>
            </a:r>
            <a:r>
              <a:rPr lang="zh-CN" altLang="zh-CN" sz="2400" dirty="0" smtClean="0"/>
              <a:t> </a:t>
            </a:r>
            <a:r>
              <a:rPr lang="en-US" altLang="zh-CN" sz="2400" dirty="0" smtClean="0"/>
              <a:t>Density</a:t>
            </a:r>
            <a:endParaRPr kumimoji="1" lang="zh-CN" altLang="en-US" sz="2400" dirty="0"/>
          </a:p>
        </p:txBody>
      </p:sp>
      <p:pic>
        <p:nvPicPr>
          <p:cNvPr id="4" name="图片 3"/>
          <p:cNvPicPr>
            <a:picLocks noChangeAspect="1"/>
          </p:cNvPicPr>
          <p:nvPr/>
        </p:nvPicPr>
        <p:blipFill>
          <a:blip r:embed="rId3"/>
          <a:stretch>
            <a:fillRect/>
          </a:stretch>
        </p:blipFill>
        <p:spPr>
          <a:xfrm>
            <a:off x="4830747" y="2583415"/>
            <a:ext cx="6324933" cy="3285679"/>
          </a:xfrm>
          <a:prstGeom prst="rect">
            <a:avLst/>
          </a:prstGeom>
        </p:spPr>
      </p:pic>
    </p:spTree>
    <p:extLst>
      <p:ext uri="{BB962C8B-B14F-4D97-AF65-F5344CB8AC3E}">
        <p14:creationId xmlns:p14="http://schemas.microsoft.com/office/powerpoint/2010/main" val="17686741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Data </a:t>
            </a:r>
            <a:r>
              <a:rPr lang="en-US" altLang="zh-CN" b="1" dirty="0" smtClean="0"/>
              <a:t>Processing</a:t>
            </a:r>
            <a:endParaRPr kumimoji="1" lang="zh-CN" altLang="en-US" dirty="0"/>
          </a:p>
        </p:txBody>
      </p:sp>
      <p:sp>
        <p:nvSpPr>
          <p:cNvPr id="3" name="内容占位符 2"/>
          <p:cNvSpPr>
            <a:spLocks noGrp="1"/>
          </p:cNvSpPr>
          <p:nvPr>
            <p:ph idx="1"/>
          </p:nvPr>
        </p:nvSpPr>
        <p:spPr/>
        <p:txBody>
          <a:bodyPr/>
          <a:lstStyle/>
          <a:p>
            <a:pPr>
              <a:buFont typeface="Wingdings" charset="2"/>
              <a:buChar char="l"/>
            </a:pPr>
            <a:r>
              <a:rPr kumimoji="1" lang="en-US" altLang="zh-CN" dirty="0" smtClean="0"/>
              <a:t>  </a:t>
            </a:r>
            <a:r>
              <a:rPr lang="en-US" altLang="zh-CN" sz="2400" dirty="0" smtClean="0"/>
              <a:t>Data </a:t>
            </a:r>
            <a:r>
              <a:rPr lang="en-US" altLang="zh-CN" sz="2400" dirty="0"/>
              <a:t>clean </a:t>
            </a:r>
            <a:r>
              <a:rPr lang="en-US" altLang="zh-CN" sz="2400" dirty="0" smtClean="0"/>
              <a:t>up: remove years 2010 and 2011</a:t>
            </a:r>
          </a:p>
          <a:p>
            <a:pPr marL="0" indent="0">
              <a:buNone/>
            </a:pPr>
            <a:r>
              <a:rPr kumimoji="1" lang="en-US" altLang="zh-CN" sz="2400" dirty="0" smtClean="0"/>
              <a:t>                               </a:t>
            </a:r>
            <a:r>
              <a:rPr kumimoji="1" lang="en-US" altLang="zh-CN" sz="2400" dirty="0"/>
              <a:t>remove street location </a:t>
            </a:r>
            <a:endParaRPr kumimoji="1" lang="en-US" altLang="zh-CN" sz="2400" dirty="0" smtClean="0"/>
          </a:p>
          <a:p>
            <a:pPr marL="0" indent="0">
              <a:buNone/>
            </a:pPr>
            <a:r>
              <a:rPr kumimoji="1" lang="en-US" altLang="zh-CN" sz="2400" dirty="0"/>
              <a:t> </a:t>
            </a:r>
            <a:r>
              <a:rPr kumimoji="1" lang="en-US" altLang="zh-CN" sz="2400" dirty="0" smtClean="0"/>
              <a:t>                              remove </a:t>
            </a:r>
            <a:r>
              <a:rPr lang="en-US" altLang="zh-CN" sz="2400" dirty="0" smtClean="0"/>
              <a:t>incident number</a:t>
            </a:r>
          </a:p>
          <a:p>
            <a:pPr>
              <a:buFont typeface="Wingdings" charset="2"/>
              <a:buChar char="l"/>
            </a:pPr>
            <a:r>
              <a:rPr kumimoji="1" lang="en-US" altLang="zh-CN" sz="2400" dirty="0" smtClean="0"/>
              <a:t> </a:t>
            </a:r>
            <a:r>
              <a:rPr lang="en-US" altLang="zh-CN" sz="2400" dirty="0" smtClean="0"/>
              <a:t> More than 300 thousands</a:t>
            </a:r>
            <a:r>
              <a:rPr lang="en-US" altLang="zh-CN" sz="2400" dirty="0"/>
              <a:t> </a:t>
            </a:r>
            <a:r>
              <a:rPr lang="en-US" altLang="zh-CN" sz="2400" dirty="0" smtClean="0"/>
              <a:t>(356754) of columns of data to process filed in csv</a:t>
            </a:r>
          </a:p>
          <a:p>
            <a:pPr>
              <a:buFont typeface="Wingdings" charset="2"/>
              <a:buChar char="l"/>
            </a:pPr>
            <a:r>
              <a:rPr kumimoji="1" lang="en-US" altLang="zh-CN" sz="2400" dirty="0" smtClean="0"/>
              <a:t>  Seattle Map from </a:t>
            </a:r>
            <a:r>
              <a:rPr kumimoji="1" lang="en-US" altLang="zh-CN" sz="2400" dirty="0" err="1" smtClean="0"/>
              <a:t>US.json</a:t>
            </a:r>
            <a:endParaRPr kumimoji="1" lang="en-US" altLang="zh-CN" sz="2400" dirty="0" smtClean="0"/>
          </a:p>
          <a:p>
            <a:pPr marL="0" indent="0">
              <a:buNone/>
            </a:pPr>
            <a:endParaRPr kumimoji="1" lang="zh-CN" altLang="en-US" dirty="0"/>
          </a:p>
        </p:txBody>
      </p:sp>
    </p:spTree>
    <p:extLst>
      <p:ext uri="{BB962C8B-B14F-4D97-AF65-F5344CB8AC3E}">
        <p14:creationId xmlns:p14="http://schemas.microsoft.com/office/powerpoint/2010/main" val="1406336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Prototype Design</a:t>
            </a:r>
            <a:endParaRPr kumimoji="1" lang="zh-CN" altLang="en-US" dirty="0"/>
          </a:p>
        </p:txBody>
      </p:sp>
      <p:sp>
        <p:nvSpPr>
          <p:cNvPr id="3" name="内容占位符 2"/>
          <p:cNvSpPr>
            <a:spLocks noGrp="1"/>
          </p:cNvSpPr>
          <p:nvPr>
            <p:ph idx="1"/>
          </p:nvPr>
        </p:nvSpPr>
        <p:spPr/>
        <p:txBody>
          <a:bodyPr/>
          <a:lstStyle/>
          <a:p>
            <a:pPr>
              <a:buFont typeface="Wingdings" charset="2"/>
              <a:buChar char="l"/>
            </a:pPr>
            <a:r>
              <a:rPr lang="en-US" altLang="zh-CN" dirty="0" smtClean="0"/>
              <a:t>   Design </a:t>
            </a:r>
            <a:r>
              <a:rPr lang="en-US" altLang="zh-CN" dirty="0"/>
              <a:t>1: Coordinated multiple views</a:t>
            </a:r>
            <a:r>
              <a:rPr lang="en-US" altLang="zh-CN" dirty="0" smtClean="0"/>
              <a:t>:</a:t>
            </a:r>
          </a:p>
          <a:p>
            <a:r>
              <a:rPr lang="en-US" altLang="zh-CN" dirty="0" smtClean="0"/>
              <a:t>     bar </a:t>
            </a:r>
            <a:r>
              <a:rPr lang="en-US" altLang="zh-CN" dirty="0"/>
              <a:t>chart, pie chart and legend</a:t>
            </a:r>
            <a:r>
              <a:rPr lang="en-US" altLang="zh-CN" dirty="0" smtClean="0"/>
              <a:t>.</a:t>
            </a:r>
          </a:p>
          <a:p>
            <a:endParaRPr kumimoji="1" lang="zh-CN" altLang="en-US" dirty="0"/>
          </a:p>
        </p:txBody>
      </p:sp>
      <p:pic>
        <p:nvPicPr>
          <p:cNvPr id="4" name="图片 3" descr="/Users/Bila/Desktop/CS573/DataVisFinal/img/barpie.png"/>
          <p:cNvPicPr/>
          <p:nvPr/>
        </p:nvPicPr>
        <p:blipFill>
          <a:blip r:embed="rId2">
            <a:extLst>
              <a:ext uri="{28A0092B-C50C-407E-A947-70E740481C1C}">
                <a14:useLocalDpi xmlns:a14="http://schemas.microsoft.com/office/drawing/2010/main" val="0"/>
              </a:ext>
            </a:extLst>
          </a:blip>
          <a:srcRect/>
          <a:stretch>
            <a:fillRect/>
          </a:stretch>
        </p:blipFill>
        <p:spPr bwMode="auto">
          <a:xfrm>
            <a:off x="6017992" y="116121"/>
            <a:ext cx="5407025" cy="6198235"/>
          </a:xfrm>
          <a:prstGeom prst="rect">
            <a:avLst/>
          </a:prstGeom>
          <a:noFill/>
          <a:ln>
            <a:noFill/>
          </a:ln>
        </p:spPr>
      </p:pic>
    </p:spTree>
    <p:extLst>
      <p:ext uri="{BB962C8B-B14F-4D97-AF65-F5344CB8AC3E}">
        <p14:creationId xmlns:p14="http://schemas.microsoft.com/office/powerpoint/2010/main" val="11072743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Prototype Design</a:t>
            </a:r>
            <a:endParaRPr kumimoji="1" lang="zh-CN" altLang="en-US" dirty="0"/>
          </a:p>
        </p:txBody>
      </p:sp>
      <p:sp>
        <p:nvSpPr>
          <p:cNvPr id="3" name="内容占位符 2"/>
          <p:cNvSpPr>
            <a:spLocks noGrp="1"/>
          </p:cNvSpPr>
          <p:nvPr>
            <p:ph idx="1"/>
          </p:nvPr>
        </p:nvSpPr>
        <p:spPr/>
        <p:txBody>
          <a:bodyPr/>
          <a:lstStyle/>
          <a:p>
            <a:pPr>
              <a:buFont typeface="Wingdings" charset="2"/>
              <a:buChar char="l"/>
            </a:pPr>
            <a:r>
              <a:rPr lang="en-US" altLang="zh-CN" dirty="0" smtClean="0"/>
              <a:t>   Design </a:t>
            </a:r>
            <a:r>
              <a:rPr lang="en-US" altLang="zh-CN" dirty="0"/>
              <a:t>2: Area chart with brush shows time varying specific type.</a:t>
            </a:r>
            <a:r>
              <a:rPr lang="zh-CN" altLang="zh-CN" dirty="0"/>
              <a:t> </a:t>
            </a:r>
            <a:endParaRPr lang="en-US" altLang="zh-CN" dirty="0" smtClean="0"/>
          </a:p>
          <a:p>
            <a:pPr>
              <a:buFont typeface="Wingdings" charset="2"/>
              <a:buChar char="l"/>
            </a:pPr>
            <a:endParaRPr kumimoji="1" lang="zh-CN" altLang="en-US" dirty="0"/>
          </a:p>
        </p:txBody>
      </p:sp>
      <p:pic>
        <p:nvPicPr>
          <p:cNvPr id="4" name="图片 3"/>
          <p:cNvPicPr/>
          <p:nvPr/>
        </p:nvPicPr>
        <p:blipFill>
          <a:blip r:embed="rId3">
            <a:extLst>
              <a:ext uri="{28A0092B-C50C-407E-A947-70E740481C1C}">
                <a14:useLocalDpi xmlns:a14="http://schemas.microsoft.com/office/drawing/2010/main" val="0"/>
              </a:ext>
            </a:extLst>
          </a:blip>
          <a:stretch>
            <a:fillRect/>
          </a:stretch>
        </p:blipFill>
        <p:spPr>
          <a:xfrm>
            <a:off x="625475" y="2264070"/>
            <a:ext cx="5501005" cy="4003675"/>
          </a:xfrm>
          <a:prstGeom prst="rect">
            <a:avLst/>
          </a:prstGeom>
        </p:spPr>
      </p:pic>
      <p:pic>
        <p:nvPicPr>
          <p:cNvPr id="5" name="图片 4" descr="/Users/Bila/Library/Containers/com.tencent.qq/Data/Library/Application Support/QQ/1411041027/Image/7BZPZ3X}HZ@41C_EV)JM201.jpg"/>
          <p:cNvPicPr/>
          <p:nvPr/>
        </p:nvPicPr>
        <p:blipFill>
          <a:blip r:embed="rId4">
            <a:extLst>
              <a:ext uri="{28A0092B-C50C-407E-A947-70E740481C1C}">
                <a14:useLocalDpi xmlns:a14="http://schemas.microsoft.com/office/drawing/2010/main" val="0"/>
              </a:ext>
            </a:extLst>
          </a:blip>
          <a:srcRect/>
          <a:stretch>
            <a:fillRect/>
          </a:stretch>
        </p:blipFill>
        <p:spPr bwMode="auto">
          <a:xfrm>
            <a:off x="6126480" y="2946377"/>
            <a:ext cx="6163945" cy="2639060"/>
          </a:xfrm>
          <a:prstGeom prst="rect">
            <a:avLst/>
          </a:prstGeom>
          <a:noFill/>
          <a:ln>
            <a:noFill/>
          </a:ln>
        </p:spPr>
      </p:pic>
    </p:spTree>
    <p:extLst>
      <p:ext uri="{BB962C8B-B14F-4D97-AF65-F5344CB8AC3E}">
        <p14:creationId xmlns:p14="http://schemas.microsoft.com/office/powerpoint/2010/main" val="18710361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Prototype Design</a:t>
            </a:r>
            <a:endParaRPr kumimoji="1" lang="zh-CN" altLang="en-US" dirty="0"/>
          </a:p>
        </p:txBody>
      </p:sp>
      <p:sp>
        <p:nvSpPr>
          <p:cNvPr id="3" name="内容占位符 2"/>
          <p:cNvSpPr>
            <a:spLocks noGrp="1"/>
          </p:cNvSpPr>
          <p:nvPr>
            <p:ph idx="1"/>
          </p:nvPr>
        </p:nvSpPr>
        <p:spPr/>
        <p:txBody>
          <a:bodyPr/>
          <a:lstStyle/>
          <a:p>
            <a:pPr>
              <a:buFont typeface="Wingdings" charset="2"/>
              <a:buChar char="l"/>
            </a:pPr>
            <a:r>
              <a:rPr lang="en-US" altLang="zh-CN" dirty="0" smtClean="0"/>
              <a:t>  Design </a:t>
            </a:r>
            <a:r>
              <a:rPr lang="en-US" altLang="zh-CN" dirty="0"/>
              <a:t>3</a:t>
            </a:r>
            <a:r>
              <a:rPr lang="en-US" altLang="zh-CN" dirty="0" smtClean="0"/>
              <a:t>: Points </a:t>
            </a:r>
            <a:r>
              <a:rPr lang="en-US" altLang="zh-CN" dirty="0"/>
              <a:t>Maps</a:t>
            </a:r>
            <a:r>
              <a:rPr lang="zh-CN" altLang="zh-CN" dirty="0"/>
              <a:t> </a:t>
            </a:r>
            <a:endParaRPr lang="en-US" altLang="zh-CN" dirty="0" smtClean="0"/>
          </a:p>
          <a:p>
            <a:pPr lvl="0"/>
            <a:r>
              <a:rPr lang="en-US" altLang="zh-CN" dirty="0" smtClean="0"/>
              <a:t>   1&gt;  Population </a:t>
            </a:r>
            <a:r>
              <a:rPr lang="en-US" altLang="zh-CN" dirty="0"/>
              <a:t>density </a:t>
            </a:r>
            <a:endParaRPr lang="zh-CN" altLang="zh-CN" dirty="0"/>
          </a:p>
          <a:p>
            <a:pPr lvl="0"/>
            <a:r>
              <a:rPr lang="en-US" altLang="zh-CN" dirty="0" smtClean="0"/>
              <a:t>   2&gt;  Fire </a:t>
            </a:r>
            <a:r>
              <a:rPr lang="en-US" altLang="zh-CN" dirty="0"/>
              <a:t>incident density</a:t>
            </a:r>
            <a:endParaRPr lang="zh-CN" altLang="zh-CN" dirty="0"/>
          </a:p>
          <a:p>
            <a:pPr>
              <a:buFont typeface="Wingdings" charset="2"/>
              <a:buChar char="l"/>
            </a:pPr>
            <a:endParaRPr kumimoji="1" lang="zh-CN" altLang="en-US" dirty="0"/>
          </a:p>
        </p:txBody>
      </p:sp>
      <p:pic>
        <p:nvPicPr>
          <p:cNvPr id="4" name="图片 3"/>
          <p:cNvPicPr/>
          <p:nvPr/>
        </p:nvPicPr>
        <p:blipFill>
          <a:blip r:embed="rId2">
            <a:extLst>
              <a:ext uri="{28A0092B-C50C-407E-A947-70E740481C1C}">
                <a14:useLocalDpi xmlns:a14="http://schemas.microsoft.com/office/drawing/2010/main" val="0"/>
              </a:ext>
            </a:extLst>
          </a:blip>
          <a:stretch>
            <a:fillRect/>
          </a:stretch>
        </p:blipFill>
        <p:spPr>
          <a:xfrm>
            <a:off x="5430520" y="1270958"/>
            <a:ext cx="5725160" cy="4812030"/>
          </a:xfrm>
          <a:prstGeom prst="rect">
            <a:avLst/>
          </a:prstGeom>
        </p:spPr>
      </p:pic>
    </p:spTree>
    <p:extLst>
      <p:ext uri="{BB962C8B-B14F-4D97-AF65-F5344CB8AC3E}">
        <p14:creationId xmlns:p14="http://schemas.microsoft.com/office/powerpoint/2010/main" val="600217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b="1" i="1" dirty="0"/>
              <a:t>Coordinated multiple views: bar chart, pie chart and legend</a:t>
            </a:r>
            <a:r>
              <a:rPr lang="zh-CN" altLang="zh-CN" sz="4400" i="1" dirty="0"/>
              <a:t> </a:t>
            </a:r>
            <a:endParaRPr kumimoji="1" lang="zh-CN" altLang="en-US" sz="4400" i="1" dirty="0"/>
          </a:p>
        </p:txBody>
      </p:sp>
      <p:pic>
        <p:nvPicPr>
          <p:cNvPr id="4" name="图片 3"/>
          <p:cNvPicPr/>
          <p:nvPr/>
        </p:nvPicPr>
        <p:blipFill>
          <a:blip r:embed="rId2"/>
          <a:stretch>
            <a:fillRect/>
          </a:stretch>
        </p:blipFill>
        <p:spPr>
          <a:xfrm>
            <a:off x="1097280" y="1845734"/>
            <a:ext cx="6465893" cy="2152829"/>
          </a:xfrm>
          <a:prstGeom prst="rect">
            <a:avLst/>
          </a:prstGeom>
        </p:spPr>
      </p:pic>
      <p:pic>
        <p:nvPicPr>
          <p:cNvPr id="5" name="内容占位符 4"/>
          <p:cNvPicPr>
            <a:picLocks noGrp="1"/>
          </p:cNvPicPr>
          <p:nvPr>
            <p:ph idx="1"/>
          </p:nvPr>
        </p:nvPicPr>
        <p:blipFill>
          <a:blip r:embed="rId3"/>
          <a:stretch>
            <a:fillRect/>
          </a:stretch>
        </p:blipFill>
        <p:spPr>
          <a:xfrm>
            <a:off x="2445317" y="2650209"/>
            <a:ext cx="6884664" cy="2278252"/>
          </a:xfrm>
          <a:prstGeom prst="rect">
            <a:avLst/>
          </a:prstGeom>
        </p:spPr>
      </p:pic>
      <p:pic>
        <p:nvPicPr>
          <p:cNvPr id="6" name="图片 5"/>
          <p:cNvPicPr/>
          <p:nvPr/>
        </p:nvPicPr>
        <p:blipFill>
          <a:blip r:embed="rId4"/>
          <a:stretch>
            <a:fillRect/>
          </a:stretch>
        </p:blipFill>
        <p:spPr>
          <a:xfrm>
            <a:off x="4479010" y="3657601"/>
            <a:ext cx="6880951" cy="2354972"/>
          </a:xfrm>
          <a:prstGeom prst="rect">
            <a:avLst/>
          </a:prstGeom>
        </p:spPr>
      </p:pic>
    </p:spTree>
    <p:extLst>
      <p:ext uri="{BB962C8B-B14F-4D97-AF65-F5344CB8AC3E}">
        <p14:creationId xmlns:p14="http://schemas.microsoft.com/office/powerpoint/2010/main" val="573578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怀旧">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回顾</Template>
  <TotalTime>240</TotalTime>
  <Words>464</Words>
  <Application>Microsoft Macintosh PowerPoint</Application>
  <PresentationFormat>宽屏</PresentationFormat>
  <Paragraphs>48</Paragraphs>
  <Slides>13</Slides>
  <Notes>4</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13</vt:i4>
      </vt:variant>
    </vt:vector>
  </HeadingPairs>
  <TitlesOfParts>
    <vt:vector size="18" baseType="lpstr">
      <vt:lpstr>Calibri</vt:lpstr>
      <vt:lpstr>Calibri Light</vt:lpstr>
      <vt:lpstr>Wingdings</vt:lpstr>
      <vt:lpstr>宋体</vt:lpstr>
      <vt:lpstr>怀旧</vt:lpstr>
      <vt:lpstr>CS573 Data Visualization Final Project -- Public Safety:  911-Calls </vt:lpstr>
      <vt:lpstr>Project Motivation and Objectives</vt:lpstr>
      <vt:lpstr>Background and Motivation</vt:lpstr>
      <vt:lpstr>Datasets</vt:lpstr>
      <vt:lpstr>Data Processing</vt:lpstr>
      <vt:lpstr>Prototype Design</vt:lpstr>
      <vt:lpstr>Prototype Design</vt:lpstr>
      <vt:lpstr>Prototype Design</vt:lpstr>
      <vt:lpstr>Coordinated multiple views: bar chart, pie chart and legend </vt:lpstr>
      <vt:lpstr>Area chart with brush shows time varying specific type</vt:lpstr>
      <vt:lpstr>Points Maps -- Fire incident density </vt:lpstr>
      <vt:lpstr>Work needs to be done later </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CS573 Data Visualization Final Project </dc:title>
  <dc:creator>Microsoft Office 用户</dc:creator>
  <cp:lastModifiedBy>Microsoft Office 用户</cp:lastModifiedBy>
  <cp:revision>14</cp:revision>
  <dcterms:created xsi:type="dcterms:W3CDTF">2015-12-01T23:38:00Z</dcterms:created>
  <dcterms:modified xsi:type="dcterms:W3CDTF">2015-12-09T00:15:50Z</dcterms:modified>
</cp:coreProperties>
</file>